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5"/>
  </p:notesMasterIdLst>
  <p:sldIdLst>
    <p:sldId id="259" r:id="rId2"/>
    <p:sldId id="258" r:id="rId3"/>
    <p:sldId id="257" r:id="rId4"/>
    <p:sldId id="261" r:id="rId5"/>
    <p:sldId id="262" r:id="rId6"/>
    <p:sldId id="263" r:id="rId7"/>
    <p:sldId id="264" r:id="rId8"/>
    <p:sldId id="265" r:id="rId9"/>
    <p:sldId id="266" r:id="rId10"/>
    <p:sldId id="267" r:id="rId11"/>
    <p:sldId id="268" r:id="rId12"/>
    <p:sldId id="269" r:id="rId13"/>
    <p:sldId id="26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2" d="100"/>
          <a:sy n="72"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2947A-5971-4D93-944C-4681FC053F9B}" type="datetimeFigureOut">
              <a:rPr lang="en-IN" smtClean="0"/>
              <a:t>23-02-2024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BFC89C-2F7C-4944-9A2C-7797D3CAAFDE}" type="slidenum">
              <a:rPr lang="en-IN" smtClean="0"/>
              <a:t>‹#›</a:t>
            </a:fld>
            <a:endParaRPr lang="en-IN"/>
          </a:p>
        </p:txBody>
      </p:sp>
    </p:spTree>
    <p:extLst>
      <p:ext uri="{BB962C8B-B14F-4D97-AF65-F5344CB8AC3E}">
        <p14:creationId xmlns:p14="http://schemas.microsoft.com/office/powerpoint/2010/main" val="166389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F0C27-6F6E-4891-ADC4-DB0B73FA44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40481F7-F2F7-4BDE-9411-632C138B62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9C484C-8F2A-4BBD-811B-222557A42F03}"/>
              </a:ext>
            </a:extLst>
          </p:cNvPr>
          <p:cNvSpPr>
            <a:spLocks noGrp="1"/>
          </p:cNvSpPr>
          <p:nvPr>
            <p:ph type="dt" sz="half" idx="10"/>
          </p:nvPr>
        </p:nvSpPr>
        <p:spPr/>
        <p:txBody>
          <a:bodyPr/>
          <a:lstStyle/>
          <a:p>
            <a:fld id="{CD7E34D3-FA35-45F1-B10C-79798732C000}" type="datetimeFigureOut">
              <a:rPr lang="en-IN" smtClean="0"/>
              <a:t>23-02-2024</a:t>
            </a:fld>
            <a:endParaRPr lang="en-IN"/>
          </a:p>
        </p:txBody>
      </p:sp>
      <p:sp>
        <p:nvSpPr>
          <p:cNvPr id="5" name="Footer Placeholder 4">
            <a:extLst>
              <a:ext uri="{FF2B5EF4-FFF2-40B4-BE49-F238E27FC236}">
                <a16:creationId xmlns:a16="http://schemas.microsoft.com/office/drawing/2014/main" id="{82E66AB1-4535-4305-A45E-9467FEC9431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BB3C033-8CEC-4966-8C1B-1106F5D13D5D}"/>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808AE2CC-BB5B-4C65-BF89-536C8B8792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2683847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6D3E-2F50-4FED-91FB-C3018F063E6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446E60-2011-4F0A-B0DC-8AC8C680C7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AE7BF6-5AB8-4852-ADA9-ACFAF0318F0A}"/>
              </a:ext>
            </a:extLst>
          </p:cNvPr>
          <p:cNvSpPr>
            <a:spLocks noGrp="1"/>
          </p:cNvSpPr>
          <p:nvPr>
            <p:ph type="dt" sz="half" idx="10"/>
          </p:nvPr>
        </p:nvSpPr>
        <p:spPr/>
        <p:txBody>
          <a:bodyPr/>
          <a:lstStyle/>
          <a:p>
            <a:fld id="{CD7E34D3-FA35-45F1-B10C-79798732C000}" type="datetimeFigureOut">
              <a:rPr lang="en-IN" smtClean="0"/>
              <a:t>23-02-2024</a:t>
            </a:fld>
            <a:endParaRPr lang="en-IN"/>
          </a:p>
        </p:txBody>
      </p:sp>
      <p:sp>
        <p:nvSpPr>
          <p:cNvPr id="5" name="Footer Placeholder 4">
            <a:extLst>
              <a:ext uri="{FF2B5EF4-FFF2-40B4-BE49-F238E27FC236}">
                <a16:creationId xmlns:a16="http://schemas.microsoft.com/office/drawing/2014/main" id="{92813047-528A-4C5F-8B4A-A613AAEF74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A44A2C-7772-41C8-A3DC-63851ACAC62F}"/>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A0508045-7A37-46AD-821B-6BC38EE33B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56454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C2190F-2380-46FC-B474-3216369047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52F3D2-AD63-4795-9399-75F4FF1AF1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E38868-1673-40F4-A199-D2D07336C1FC}"/>
              </a:ext>
            </a:extLst>
          </p:cNvPr>
          <p:cNvSpPr>
            <a:spLocks noGrp="1"/>
          </p:cNvSpPr>
          <p:nvPr>
            <p:ph type="dt" sz="half" idx="10"/>
          </p:nvPr>
        </p:nvSpPr>
        <p:spPr/>
        <p:txBody>
          <a:bodyPr/>
          <a:lstStyle/>
          <a:p>
            <a:fld id="{CD7E34D3-FA35-45F1-B10C-79798732C000}" type="datetimeFigureOut">
              <a:rPr lang="en-IN" smtClean="0"/>
              <a:t>23-02-2024</a:t>
            </a:fld>
            <a:endParaRPr lang="en-IN"/>
          </a:p>
        </p:txBody>
      </p:sp>
      <p:sp>
        <p:nvSpPr>
          <p:cNvPr id="5" name="Footer Placeholder 4">
            <a:extLst>
              <a:ext uri="{FF2B5EF4-FFF2-40B4-BE49-F238E27FC236}">
                <a16:creationId xmlns:a16="http://schemas.microsoft.com/office/drawing/2014/main" id="{C248D2DF-3E7D-4DC4-8824-A38BB4A8C2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DA088E-E464-4A2E-83B9-CA21B6C310E9}"/>
              </a:ext>
            </a:extLst>
          </p:cNvPr>
          <p:cNvSpPr>
            <a:spLocks noGrp="1"/>
          </p:cNvSpPr>
          <p:nvPr>
            <p:ph type="sldNum" sz="quarter" idx="12"/>
          </p:nvPr>
        </p:nvSpPr>
        <p:spPr/>
        <p:txBody>
          <a:bodyPr/>
          <a:lstStyle/>
          <a:p>
            <a:fld id="{74E30BA9-6E52-4D9E-9D14-565A3349961A}" type="slidenum">
              <a:rPr lang="en-IN" smtClean="0"/>
              <a:t>‹#›</a:t>
            </a:fld>
            <a:endParaRPr lang="en-IN"/>
          </a:p>
        </p:txBody>
      </p:sp>
    </p:spTree>
    <p:extLst>
      <p:ext uri="{BB962C8B-B14F-4D97-AF65-F5344CB8AC3E}">
        <p14:creationId xmlns:p14="http://schemas.microsoft.com/office/powerpoint/2010/main" val="4139565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AEC50-43C2-46BA-A057-9F06FC1751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65BC4C-B1C6-4949-BB0D-EA5B65AC8F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E884A9-6DA4-47A2-8ED1-BD3FD9874957}"/>
              </a:ext>
            </a:extLst>
          </p:cNvPr>
          <p:cNvSpPr>
            <a:spLocks noGrp="1"/>
          </p:cNvSpPr>
          <p:nvPr>
            <p:ph type="dt" sz="half" idx="10"/>
          </p:nvPr>
        </p:nvSpPr>
        <p:spPr/>
        <p:txBody>
          <a:bodyPr/>
          <a:lstStyle/>
          <a:p>
            <a:fld id="{CD7E34D3-FA35-45F1-B10C-79798732C000}" type="datetimeFigureOut">
              <a:rPr lang="en-IN" smtClean="0"/>
              <a:t>23-02-2024</a:t>
            </a:fld>
            <a:endParaRPr lang="en-IN"/>
          </a:p>
        </p:txBody>
      </p:sp>
      <p:sp>
        <p:nvSpPr>
          <p:cNvPr id="5" name="Footer Placeholder 4">
            <a:extLst>
              <a:ext uri="{FF2B5EF4-FFF2-40B4-BE49-F238E27FC236}">
                <a16:creationId xmlns:a16="http://schemas.microsoft.com/office/drawing/2014/main" id="{2D918EB9-777F-4C6C-84F7-00A6CCC90A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FC4729-0387-4735-BE4D-B924B5219B98}"/>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22368133-C445-4C54-9613-D824507ABA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411996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D4EBD-A0DA-4B97-99EF-DACAF94946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A529E08-D1D4-4EBA-AFA9-151876B16E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298B60-0134-4905-92EE-B4C7B2C1B9DA}"/>
              </a:ext>
            </a:extLst>
          </p:cNvPr>
          <p:cNvSpPr>
            <a:spLocks noGrp="1"/>
          </p:cNvSpPr>
          <p:nvPr>
            <p:ph type="dt" sz="half" idx="10"/>
          </p:nvPr>
        </p:nvSpPr>
        <p:spPr/>
        <p:txBody>
          <a:bodyPr/>
          <a:lstStyle/>
          <a:p>
            <a:fld id="{CD7E34D3-FA35-45F1-B10C-79798732C000}" type="datetimeFigureOut">
              <a:rPr lang="en-IN" smtClean="0"/>
              <a:t>23-02-2024</a:t>
            </a:fld>
            <a:endParaRPr lang="en-IN"/>
          </a:p>
        </p:txBody>
      </p:sp>
      <p:sp>
        <p:nvSpPr>
          <p:cNvPr id="5" name="Footer Placeholder 4">
            <a:extLst>
              <a:ext uri="{FF2B5EF4-FFF2-40B4-BE49-F238E27FC236}">
                <a16:creationId xmlns:a16="http://schemas.microsoft.com/office/drawing/2014/main" id="{9FBA6469-7D7A-4DD9-891C-250F9553DF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F21BEF-377A-4796-8C0F-31484FC605B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E3944B81-11E3-4331-BA80-6C28B7361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4008130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90A43-30AC-411E-8D0B-284FCFDD86A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DEBE2C-CD43-4524-8511-90A3759827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C505BAD-7C59-4F1C-B045-4B0D3EE591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72EE49E-EE2C-4985-B96D-742EEFE23448}"/>
              </a:ext>
            </a:extLst>
          </p:cNvPr>
          <p:cNvSpPr>
            <a:spLocks noGrp="1"/>
          </p:cNvSpPr>
          <p:nvPr>
            <p:ph type="dt" sz="half" idx="10"/>
          </p:nvPr>
        </p:nvSpPr>
        <p:spPr/>
        <p:txBody>
          <a:bodyPr/>
          <a:lstStyle/>
          <a:p>
            <a:fld id="{CD7E34D3-FA35-45F1-B10C-79798732C000}" type="datetimeFigureOut">
              <a:rPr lang="en-IN" smtClean="0"/>
              <a:t>23-02-2024</a:t>
            </a:fld>
            <a:endParaRPr lang="en-IN"/>
          </a:p>
        </p:txBody>
      </p:sp>
      <p:sp>
        <p:nvSpPr>
          <p:cNvPr id="6" name="Footer Placeholder 5">
            <a:extLst>
              <a:ext uri="{FF2B5EF4-FFF2-40B4-BE49-F238E27FC236}">
                <a16:creationId xmlns:a16="http://schemas.microsoft.com/office/drawing/2014/main" id="{CFE7DA71-51FF-489A-A607-9039E69B97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C6ECD4-3667-4AD8-BA7B-70A1D3292F19}"/>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09A2897B-D393-44EF-9B0E-FDACAF53F9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325250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CFFA1-285D-4A5E-8360-C3CF95A1D7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D4162E-D974-42A5-97CF-0AA4F88CA2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72A17E-8A6E-4DC3-A7F7-A68EC8718F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260F560-C298-42CA-8F4B-FFE589EE71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09898B-3D47-4ADB-9A9B-27EEE0B934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45321BE-FA6F-4FFF-BF51-3BC2BD1A91F6}"/>
              </a:ext>
            </a:extLst>
          </p:cNvPr>
          <p:cNvSpPr>
            <a:spLocks noGrp="1"/>
          </p:cNvSpPr>
          <p:nvPr>
            <p:ph type="dt" sz="half" idx="10"/>
          </p:nvPr>
        </p:nvSpPr>
        <p:spPr/>
        <p:txBody>
          <a:bodyPr/>
          <a:lstStyle/>
          <a:p>
            <a:fld id="{CD7E34D3-FA35-45F1-B10C-79798732C000}" type="datetimeFigureOut">
              <a:rPr lang="en-IN" smtClean="0"/>
              <a:t>23-02-2024</a:t>
            </a:fld>
            <a:endParaRPr lang="en-IN"/>
          </a:p>
        </p:txBody>
      </p:sp>
      <p:sp>
        <p:nvSpPr>
          <p:cNvPr id="8" name="Footer Placeholder 7">
            <a:extLst>
              <a:ext uri="{FF2B5EF4-FFF2-40B4-BE49-F238E27FC236}">
                <a16:creationId xmlns:a16="http://schemas.microsoft.com/office/drawing/2014/main" id="{8CD837B3-91C5-412B-BDA6-C16009D481F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2DE1991-779D-4972-946A-FA9C34945CD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10" name="Picture 9">
            <a:extLst>
              <a:ext uri="{FF2B5EF4-FFF2-40B4-BE49-F238E27FC236}">
                <a16:creationId xmlns:a16="http://schemas.microsoft.com/office/drawing/2014/main" id="{9E4CE312-0CD2-4AA2-AE33-2C1AF3ED47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423775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74C0D-C454-4721-ABA2-917F596C555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DB36FAD-9F5B-4EEB-AB4C-454E36FE67A0}"/>
              </a:ext>
            </a:extLst>
          </p:cNvPr>
          <p:cNvSpPr>
            <a:spLocks noGrp="1"/>
          </p:cNvSpPr>
          <p:nvPr>
            <p:ph type="dt" sz="half" idx="10"/>
          </p:nvPr>
        </p:nvSpPr>
        <p:spPr/>
        <p:txBody>
          <a:bodyPr/>
          <a:lstStyle/>
          <a:p>
            <a:fld id="{CD7E34D3-FA35-45F1-B10C-79798732C000}" type="datetimeFigureOut">
              <a:rPr lang="en-IN" smtClean="0"/>
              <a:t>23-02-2024</a:t>
            </a:fld>
            <a:endParaRPr lang="en-IN"/>
          </a:p>
        </p:txBody>
      </p:sp>
      <p:sp>
        <p:nvSpPr>
          <p:cNvPr id="4" name="Footer Placeholder 3">
            <a:extLst>
              <a:ext uri="{FF2B5EF4-FFF2-40B4-BE49-F238E27FC236}">
                <a16:creationId xmlns:a16="http://schemas.microsoft.com/office/drawing/2014/main" id="{5FD8B07C-DBED-4EF5-8F00-D75D496E17D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665EE2A-8161-4F71-AC33-41967569FCDB}"/>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6" name="Picture 5">
            <a:extLst>
              <a:ext uri="{FF2B5EF4-FFF2-40B4-BE49-F238E27FC236}">
                <a16:creationId xmlns:a16="http://schemas.microsoft.com/office/drawing/2014/main" id="{EB0EEF83-5DC6-41B1-875E-ED0D3CDCBA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183153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E2AED8-8A1B-4610-A257-75A4111F10BB}"/>
              </a:ext>
            </a:extLst>
          </p:cNvPr>
          <p:cNvSpPr>
            <a:spLocks noGrp="1"/>
          </p:cNvSpPr>
          <p:nvPr>
            <p:ph type="dt" sz="half" idx="10"/>
          </p:nvPr>
        </p:nvSpPr>
        <p:spPr/>
        <p:txBody>
          <a:bodyPr/>
          <a:lstStyle/>
          <a:p>
            <a:fld id="{CD7E34D3-FA35-45F1-B10C-79798732C000}" type="datetimeFigureOut">
              <a:rPr lang="en-IN" smtClean="0"/>
              <a:t>23-02-2024</a:t>
            </a:fld>
            <a:endParaRPr lang="en-IN"/>
          </a:p>
        </p:txBody>
      </p:sp>
      <p:sp>
        <p:nvSpPr>
          <p:cNvPr id="3" name="Footer Placeholder 2">
            <a:extLst>
              <a:ext uri="{FF2B5EF4-FFF2-40B4-BE49-F238E27FC236}">
                <a16:creationId xmlns:a16="http://schemas.microsoft.com/office/drawing/2014/main" id="{969FA5F2-510B-4E6B-AAF1-3A8B85FECA6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8A20FE9-737E-41EB-AC0F-6C577306ED76}"/>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5" name="Picture 4">
            <a:extLst>
              <a:ext uri="{FF2B5EF4-FFF2-40B4-BE49-F238E27FC236}">
                <a16:creationId xmlns:a16="http://schemas.microsoft.com/office/drawing/2014/main" id="{4C86B8FC-77DE-439A-94C6-28C28C6763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687844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FDC91-C742-4101-96EA-14344AC4A2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68274F6-4525-43BE-B8F7-491C1E1635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FF811F1-2C5B-4D8C-AEC3-90A579DB4C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A4986E-99F5-44A5-BBFE-EA380A2A6573}"/>
              </a:ext>
            </a:extLst>
          </p:cNvPr>
          <p:cNvSpPr>
            <a:spLocks noGrp="1"/>
          </p:cNvSpPr>
          <p:nvPr>
            <p:ph type="dt" sz="half" idx="10"/>
          </p:nvPr>
        </p:nvSpPr>
        <p:spPr/>
        <p:txBody>
          <a:bodyPr/>
          <a:lstStyle/>
          <a:p>
            <a:fld id="{CD7E34D3-FA35-45F1-B10C-79798732C000}" type="datetimeFigureOut">
              <a:rPr lang="en-IN" smtClean="0"/>
              <a:t>23-02-2024</a:t>
            </a:fld>
            <a:endParaRPr lang="en-IN"/>
          </a:p>
        </p:txBody>
      </p:sp>
      <p:sp>
        <p:nvSpPr>
          <p:cNvPr id="6" name="Footer Placeholder 5">
            <a:extLst>
              <a:ext uri="{FF2B5EF4-FFF2-40B4-BE49-F238E27FC236}">
                <a16:creationId xmlns:a16="http://schemas.microsoft.com/office/drawing/2014/main" id="{3045F5AB-A949-4878-87F0-CC0A18167E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73A203-AC78-44E2-BFF1-ED5361C96C83}"/>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8A32913E-CC50-451D-8E1A-1B5BBB7B86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501377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0E44-CB32-4ECA-BB36-05B0EC9720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6FAF9B9-787E-4E85-8BCE-ACD507DAAF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85C1F3D-635D-4F8F-BA29-4430FFFF50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BFF12-E093-4EAD-A0BE-EA736E12A461}"/>
              </a:ext>
            </a:extLst>
          </p:cNvPr>
          <p:cNvSpPr>
            <a:spLocks noGrp="1"/>
          </p:cNvSpPr>
          <p:nvPr>
            <p:ph type="dt" sz="half" idx="10"/>
          </p:nvPr>
        </p:nvSpPr>
        <p:spPr/>
        <p:txBody>
          <a:bodyPr/>
          <a:lstStyle/>
          <a:p>
            <a:fld id="{CD7E34D3-FA35-45F1-B10C-79798732C000}" type="datetimeFigureOut">
              <a:rPr lang="en-IN" smtClean="0"/>
              <a:t>23-02-2024</a:t>
            </a:fld>
            <a:endParaRPr lang="en-IN"/>
          </a:p>
        </p:txBody>
      </p:sp>
      <p:sp>
        <p:nvSpPr>
          <p:cNvPr id="6" name="Footer Placeholder 5">
            <a:extLst>
              <a:ext uri="{FF2B5EF4-FFF2-40B4-BE49-F238E27FC236}">
                <a16:creationId xmlns:a16="http://schemas.microsoft.com/office/drawing/2014/main" id="{C06C9C6F-ECBD-4634-AF18-66226F0F5D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27195A-9416-433C-83CF-A97FD62ACEA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5C657195-5639-48AB-8CE5-F9D22FA68B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294318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B39FA5-EDBA-4EE0-A9C9-EB936F60EB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C03501-2FD9-466C-9C62-053590BD58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26CDAF-4F07-41E3-92CC-FCB70FA60C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E34D3-FA35-45F1-B10C-79798732C000}" type="datetimeFigureOut">
              <a:rPr lang="en-IN" smtClean="0"/>
              <a:t>23-02-2024</a:t>
            </a:fld>
            <a:endParaRPr lang="en-IN"/>
          </a:p>
        </p:txBody>
      </p:sp>
      <p:sp>
        <p:nvSpPr>
          <p:cNvPr id="5" name="Footer Placeholder 4">
            <a:extLst>
              <a:ext uri="{FF2B5EF4-FFF2-40B4-BE49-F238E27FC236}">
                <a16:creationId xmlns:a16="http://schemas.microsoft.com/office/drawing/2014/main" id="{96B05637-55E7-4279-8C8A-4D192F136E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1FF0959-8803-40F7-83A6-2383D35163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30BA9-6E52-4D9E-9D14-565A3349961A}" type="slidenum">
              <a:rPr lang="en-IN" smtClean="0"/>
              <a:t>‹#›</a:t>
            </a:fld>
            <a:endParaRPr lang="en-IN"/>
          </a:p>
        </p:txBody>
      </p:sp>
    </p:spTree>
    <p:extLst>
      <p:ext uri="{BB962C8B-B14F-4D97-AF65-F5344CB8AC3E}">
        <p14:creationId xmlns:p14="http://schemas.microsoft.com/office/powerpoint/2010/main" val="35577783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3" descr="A group of people posing for the camera&#10;&#10;Description generated with very high confidence"/>
          <p:cNvPicPr preferRelativeResize="0"/>
          <p:nvPr/>
        </p:nvPicPr>
        <p:blipFill rotWithShape="1">
          <a:blip r:embed="rId3">
            <a:alphaModFix/>
          </a:blip>
          <a:srcRect t="15378" r="-3" b="15373"/>
          <a:stretch/>
        </p:blipFill>
        <p:spPr>
          <a:xfrm>
            <a:off x="3649321" y="3"/>
            <a:ext cx="4609359" cy="2426373"/>
          </a:xfrm>
          <a:custGeom>
            <a:avLst/>
            <a:gdLst/>
            <a:ahLst/>
            <a:cxnLst/>
            <a:rect l="l" t="t" r="r" b="b"/>
            <a:pathLst>
              <a:path w="4609359" h="2130473" extrusionOk="0">
                <a:moveTo>
                  <a:pt x="986689" y="0"/>
                </a:moveTo>
                <a:lnTo>
                  <a:pt x="4609359" y="0"/>
                </a:lnTo>
                <a:lnTo>
                  <a:pt x="3622670" y="2130473"/>
                </a:lnTo>
                <a:lnTo>
                  <a:pt x="0" y="2130473"/>
                </a:lnTo>
                <a:close/>
              </a:path>
            </a:pathLst>
          </a:custGeom>
          <a:noFill/>
          <a:ln>
            <a:noFill/>
          </a:ln>
        </p:spPr>
      </p:pic>
      <p:pic>
        <p:nvPicPr>
          <p:cNvPr id="92" name="Google Shape;92;p13" descr="A large sign above the front of a building&#10;&#10;Description generated with very high confidence"/>
          <p:cNvPicPr preferRelativeResize="0"/>
          <p:nvPr/>
        </p:nvPicPr>
        <p:blipFill rotWithShape="1">
          <a:blip r:embed="rId4">
            <a:alphaModFix/>
          </a:blip>
          <a:srcRect t="35118" r="2" b="17274"/>
          <a:stretch/>
        </p:blipFill>
        <p:spPr>
          <a:xfrm>
            <a:off x="20" y="-6954"/>
            <a:ext cx="4475120" cy="2426373"/>
          </a:xfrm>
          <a:custGeom>
            <a:avLst/>
            <a:gdLst/>
            <a:ahLst/>
            <a:cxnLst/>
            <a:rect l="l" t="t" r="r" b="b"/>
            <a:pathLst>
              <a:path w="4475140" h="2130473" extrusionOk="0">
                <a:moveTo>
                  <a:pt x="0" y="0"/>
                </a:moveTo>
                <a:lnTo>
                  <a:pt x="1074821" y="0"/>
                </a:lnTo>
                <a:lnTo>
                  <a:pt x="1074821" y="239"/>
                </a:lnTo>
                <a:lnTo>
                  <a:pt x="4475140" y="239"/>
                </a:lnTo>
                <a:lnTo>
                  <a:pt x="3488563" y="2130473"/>
                </a:lnTo>
                <a:lnTo>
                  <a:pt x="0" y="2130473"/>
                </a:lnTo>
                <a:close/>
              </a:path>
            </a:pathLst>
          </a:custGeom>
          <a:noFill/>
          <a:ln>
            <a:noFill/>
          </a:ln>
        </p:spPr>
      </p:pic>
      <p:pic>
        <p:nvPicPr>
          <p:cNvPr id="93" name="Google Shape;93;p13" descr="A group of people sitting at a table&#10;&#10;Description generated with very high confidence"/>
          <p:cNvPicPr preferRelativeResize="0"/>
          <p:nvPr/>
        </p:nvPicPr>
        <p:blipFill rotWithShape="1">
          <a:blip r:embed="rId5">
            <a:alphaModFix/>
          </a:blip>
          <a:srcRect t="30138" r="3" b="10194"/>
          <a:stretch/>
        </p:blipFill>
        <p:spPr>
          <a:xfrm>
            <a:off x="7431341" y="1"/>
            <a:ext cx="4760659" cy="2426373"/>
          </a:xfrm>
          <a:custGeom>
            <a:avLst/>
            <a:gdLst/>
            <a:ahLst/>
            <a:cxnLst/>
            <a:rect l="l" t="t" r="r" b="b"/>
            <a:pathLst>
              <a:path w="4760659" h="2130473" extrusionOk="0">
                <a:moveTo>
                  <a:pt x="986689" y="0"/>
                </a:moveTo>
                <a:lnTo>
                  <a:pt x="4760659" y="0"/>
                </a:lnTo>
                <a:lnTo>
                  <a:pt x="4760659" y="2130473"/>
                </a:lnTo>
                <a:lnTo>
                  <a:pt x="0" y="2130473"/>
                </a:lnTo>
                <a:close/>
              </a:path>
            </a:pathLst>
          </a:custGeom>
          <a:noFill/>
          <a:ln>
            <a:noFill/>
          </a:ln>
        </p:spPr>
      </p:pic>
      <p:pic>
        <p:nvPicPr>
          <p:cNvPr id="94" name="Google Shape;94;p13" descr="A group of people looking at the camera&#10;&#10;Description generated with very high confidence"/>
          <p:cNvPicPr preferRelativeResize="0"/>
          <p:nvPr/>
        </p:nvPicPr>
        <p:blipFill rotWithShape="1">
          <a:blip r:embed="rId6">
            <a:alphaModFix/>
          </a:blip>
          <a:srcRect r="1" b="27199"/>
          <a:stretch/>
        </p:blipFill>
        <p:spPr>
          <a:xfrm>
            <a:off x="7716860" y="4438580"/>
            <a:ext cx="4475140" cy="2419419"/>
          </a:xfrm>
          <a:custGeom>
            <a:avLst/>
            <a:gdLst/>
            <a:ahLst/>
            <a:cxnLst/>
            <a:rect l="l" t="t" r="r" b="b"/>
            <a:pathLst>
              <a:path w="4475140" h="2174680" extrusionOk="0">
                <a:moveTo>
                  <a:pt x="1006941" y="0"/>
                </a:moveTo>
                <a:lnTo>
                  <a:pt x="4475140" y="0"/>
                </a:lnTo>
                <a:lnTo>
                  <a:pt x="4475140" y="2174680"/>
                </a:lnTo>
                <a:lnTo>
                  <a:pt x="3400319" y="2174680"/>
                </a:lnTo>
                <a:lnTo>
                  <a:pt x="3400319" y="2174202"/>
                </a:lnTo>
                <a:lnTo>
                  <a:pt x="0" y="2174202"/>
                </a:lnTo>
                <a:close/>
              </a:path>
            </a:pathLst>
          </a:custGeom>
          <a:noFill/>
          <a:ln>
            <a:noFill/>
          </a:ln>
        </p:spPr>
      </p:pic>
      <p:pic>
        <p:nvPicPr>
          <p:cNvPr id="95" name="Google Shape;95;p13" descr="A group of people standing in a room&#10;&#10;Description generated with very high confidence"/>
          <p:cNvPicPr preferRelativeResize="0"/>
          <p:nvPr/>
        </p:nvPicPr>
        <p:blipFill rotWithShape="1">
          <a:blip r:embed="rId7">
            <a:alphaModFix/>
          </a:blip>
          <a:srcRect r="-1" b="27961"/>
          <a:stretch/>
        </p:blipFill>
        <p:spPr>
          <a:xfrm>
            <a:off x="4039737" y="4438045"/>
            <a:ext cx="4523640" cy="2419953"/>
          </a:xfrm>
          <a:custGeom>
            <a:avLst/>
            <a:gdLst/>
            <a:ahLst/>
            <a:cxnLst/>
            <a:rect l="l" t="t" r="r" b="b"/>
            <a:pathLst>
              <a:path w="4523640" h="2175160" extrusionOk="0">
                <a:moveTo>
                  <a:pt x="0" y="0"/>
                </a:moveTo>
                <a:lnTo>
                  <a:pt x="4523640" y="0"/>
                </a:lnTo>
                <a:lnTo>
                  <a:pt x="3516256" y="2175160"/>
                </a:lnTo>
                <a:lnTo>
                  <a:pt x="0" y="2175160"/>
                </a:lnTo>
                <a:lnTo>
                  <a:pt x="0" y="2174920"/>
                </a:lnTo>
                <a:lnTo>
                  <a:pt x="14159" y="2174920"/>
                </a:lnTo>
                <a:lnTo>
                  <a:pt x="1021100" y="718"/>
                </a:lnTo>
                <a:lnTo>
                  <a:pt x="0" y="718"/>
                </a:lnTo>
                <a:close/>
              </a:path>
            </a:pathLst>
          </a:custGeom>
          <a:noFill/>
          <a:ln>
            <a:noFill/>
          </a:ln>
        </p:spPr>
      </p:pic>
      <p:pic>
        <p:nvPicPr>
          <p:cNvPr id="96" name="Google Shape;96;p13" descr="A group of people sitting at a table&#10;&#10;Description generated with very high confidence"/>
          <p:cNvPicPr preferRelativeResize="0"/>
          <p:nvPr/>
        </p:nvPicPr>
        <p:blipFill rotWithShape="1">
          <a:blip r:embed="rId8">
            <a:alphaModFix/>
          </a:blip>
          <a:srcRect t="33084" b="530"/>
          <a:stretch/>
        </p:blipFill>
        <p:spPr>
          <a:xfrm>
            <a:off x="-2" y="4445000"/>
            <a:ext cx="4908824" cy="2419953"/>
          </a:xfrm>
          <a:custGeom>
            <a:avLst/>
            <a:gdLst/>
            <a:ahLst/>
            <a:cxnLst/>
            <a:rect l="l" t="t" r="r" b="b"/>
            <a:pathLst>
              <a:path w="4908824" h="2175160" extrusionOk="0">
                <a:moveTo>
                  <a:pt x="0" y="0"/>
                </a:moveTo>
                <a:lnTo>
                  <a:pt x="4908824" y="0"/>
                </a:lnTo>
                <a:lnTo>
                  <a:pt x="3901440" y="2175160"/>
                </a:lnTo>
                <a:lnTo>
                  <a:pt x="0" y="2175160"/>
                </a:lnTo>
                <a:close/>
              </a:path>
            </a:pathLst>
          </a:custGeom>
          <a:noFill/>
          <a:ln>
            <a:noFill/>
          </a:ln>
        </p:spPr>
      </p:pic>
      <p:pic>
        <p:nvPicPr>
          <p:cNvPr id="97" name="Google Shape;97;p13"/>
          <p:cNvPicPr preferRelativeResize="0"/>
          <p:nvPr/>
        </p:nvPicPr>
        <p:blipFill rotWithShape="1">
          <a:blip r:embed="rId9">
            <a:alphaModFix/>
          </a:blip>
          <a:srcRect/>
          <a:stretch/>
        </p:blipFill>
        <p:spPr>
          <a:xfrm>
            <a:off x="12700" y="2433329"/>
            <a:ext cx="12107697" cy="19977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FDC9B5-BFDB-483B-A7BA-D0D4171635CD}"/>
              </a:ext>
            </a:extLst>
          </p:cNvPr>
          <p:cNvPicPr>
            <a:picLocks noChangeAspect="1"/>
          </p:cNvPicPr>
          <p:nvPr/>
        </p:nvPicPr>
        <p:blipFill>
          <a:blip r:embed="rId2"/>
          <a:stretch>
            <a:fillRect/>
          </a:stretch>
        </p:blipFill>
        <p:spPr>
          <a:xfrm>
            <a:off x="172278" y="940904"/>
            <a:ext cx="9276521" cy="5626980"/>
          </a:xfrm>
          <a:prstGeom prst="rect">
            <a:avLst/>
          </a:prstGeom>
        </p:spPr>
      </p:pic>
      <p:sp>
        <p:nvSpPr>
          <p:cNvPr id="3" name="TextBox 2">
            <a:extLst>
              <a:ext uri="{FF2B5EF4-FFF2-40B4-BE49-F238E27FC236}">
                <a16:creationId xmlns:a16="http://schemas.microsoft.com/office/drawing/2014/main" id="{A1F71BA7-92AD-46C1-8176-AE867EE87E72}"/>
              </a:ext>
            </a:extLst>
          </p:cNvPr>
          <p:cNvSpPr txBox="1"/>
          <p:nvPr/>
        </p:nvSpPr>
        <p:spPr>
          <a:xfrm>
            <a:off x="556591" y="417684"/>
            <a:ext cx="3326103" cy="523220"/>
          </a:xfrm>
          <a:prstGeom prst="rect">
            <a:avLst/>
          </a:prstGeom>
          <a:noFill/>
        </p:spPr>
        <p:txBody>
          <a:bodyPr wrap="none" rtlCol="0">
            <a:spAutoFit/>
          </a:bodyPr>
          <a:lstStyle/>
          <a:p>
            <a:r>
              <a:rPr lang="en-US" sz="2800" dirty="0">
                <a:solidFill>
                  <a:srgbClr val="FF0000"/>
                </a:solidFill>
              </a:rPr>
              <a:t>RESEARCH QUESTION</a:t>
            </a:r>
          </a:p>
        </p:txBody>
      </p:sp>
      <p:sp>
        <p:nvSpPr>
          <p:cNvPr id="4" name="TextBox 3">
            <a:extLst>
              <a:ext uri="{FF2B5EF4-FFF2-40B4-BE49-F238E27FC236}">
                <a16:creationId xmlns:a16="http://schemas.microsoft.com/office/drawing/2014/main" id="{B7517C65-FF30-4E43-BB11-E8D9D98DCE1D}"/>
              </a:ext>
            </a:extLst>
          </p:cNvPr>
          <p:cNvSpPr txBox="1"/>
          <p:nvPr/>
        </p:nvSpPr>
        <p:spPr>
          <a:xfrm>
            <a:off x="9687339" y="1311965"/>
            <a:ext cx="2146852"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AVERAGE Salary for Each Designation after pursuing Computer Science Engineering</a:t>
            </a:r>
          </a:p>
        </p:txBody>
      </p:sp>
    </p:spTree>
    <p:extLst>
      <p:ext uri="{BB962C8B-B14F-4D97-AF65-F5344CB8AC3E}">
        <p14:creationId xmlns:p14="http://schemas.microsoft.com/office/powerpoint/2010/main" val="4057554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0C8651-6BFE-4C4F-B906-4F15BDE22EE0}"/>
              </a:ext>
            </a:extLst>
          </p:cNvPr>
          <p:cNvSpPr txBox="1"/>
          <p:nvPr/>
        </p:nvSpPr>
        <p:spPr>
          <a:xfrm>
            <a:off x="940904" y="675861"/>
            <a:ext cx="6056244" cy="523220"/>
          </a:xfrm>
          <a:prstGeom prst="rect">
            <a:avLst/>
          </a:prstGeom>
          <a:noFill/>
        </p:spPr>
        <p:txBody>
          <a:bodyPr wrap="square" rtlCol="0">
            <a:spAutoFit/>
          </a:bodyPr>
          <a:lstStyle/>
          <a:p>
            <a:r>
              <a:rPr lang="en-US" sz="2800" dirty="0">
                <a:solidFill>
                  <a:srgbClr val="FF0000"/>
                </a:solidFill>
              </a:rPr>
              <a:t>RESEARCH ANALYSIS OUTCOME:</a:t>
            </a:r>
          </a:p>
        </p:txBody>
      </p:sp>
      <p:sp>
        <p:nvSpPr>
          <p:cNvPr id="3" name="TextBox 2">
            <a:extLst>
              <a:ext uri="{FF2B5EF4-FFF2-40B4-BE49-F238E27FC236}">
                <a16:creationId xmlns:a16="http://schemas.microsoft.com/office/drawing/2014/main" id="{44F84F44-2B28-4575-95A4-526DDF88DCAF}"/>
              </a:ext>
            </a:extLst>
          </p:cNvPr>
          <p:cNvSpPr txBox="1"/>
          <p:nvPr/>
        </p:nvSpPr>
        <p:spPr>
          <a:xfrm>
            <a:off x="728870" y="1603513"/>
            <a:ext cx="11025808" cy="2031325"/>
          </a:xfrm>
          <a:prstGeom prst="rect">
            <a:avLst/>
          </a:prstGeom>
          <a:noFill/>
        </p:spPr>
        <p:txBody>
          <a:bodyPr wrap="square" rtlCol="0">
            <a:spAutoFit/>
          </a:bodyPr>
          <a:lstStyle/>
          <a:p>
            <a:r>
              <a:rPr lang="en-US" dirty="0"/>
              <a:t>“</a:t>
            </a:r>
            <a:r>
              <a:rPr lang="en-US" b="1" dirty="0"/>
              <a:t>Times of India </a:t>
            </a:r>
            <a:r>
              <a:rPr lang="en-US" dirty="0"/>
              <a:t>article dated </a:t>
            </a:r>
            <a:r>
              <a:rPr lang="en-US" b="1" dirty="0"/>
              <a:t>Jan 18, 2019 </a:t>
            </a:r>
            <a:r>
              <a:rPr lang="en-US" dirty="0"/>
              <a:t>states that “After doing </a:t>
            </a:r>
            <a:r>
              <a:rPr lang="en-US" b="1" dirty="0"/>
              <a:t>your Computer Science Engineering </a:t>
            </a:r>
            <a:r>
              <a:rPr lang="en-US" dirty="0"/>
              <a:t>if you take up jobs as a Programming Analyst, Software Engineer, Hardware Engineer and Associate Engineer you can earn up to 2.5-3 lakhs as a fresh graduate.” Test this claim with the data given to you.”</a:t>
            </a:r>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DBBF45B9-A9FA-4FF3-8712-93E91BAE1156}"/>
              </a:ext>
            </a:extLst>
          </p:cNvPr>
          <p:cNvPicPr>
            <a:picLocks noChangeAspect="1"/>
          </p:cNvPicPr>
          <p:nvPr/>
        </p:nvPicPr>
        <p:blipFill>
          <a:blip r:embed="rId2"/>
          <a:stretch>
            <a:fillRect/>
          </a:stretch>
        </p:blipFill>
        <p:spPr>
          <a:xfrm>
            <a:off x="4462462" y="2624137"/>
            <a:ext cx="3267075" cy="1609725"/>
          </a:xfrm>
          <a:prstGeom prst="rect">
            <a:avLst/>
          </a:prstGeom>
        </p:spPr>
      </p:pic>
      <p:sp>
        <p:nvSpPr>
          <p:cNvPr id="8" name="TextBox 7">
            <a:extLst>
              <a:ext uri="{FF2B5EF4-FFF2-40B4-BE49-F238E27FC236}">
                <a16:creationId xmlns:a16="http://schemas.microsoft.com/office/drawing/2014/main" id="{1BF6D2B5-19B3-466F-9068-ED081D99C0ED}"/>
              </a:ext>
            </a:extLst>
          </p:cNvPr>
          <p:cNvSpPr txBox="1"/>
          <p:nvPr/>
        </p:nvSpPr>
        <p:spPr>
          <a:xfrm>
            <a:off x="1046922" y="4731026"/>
            <a:ext cx="10880035" cy="646331"/>
          </a:xfrm>
          <a:prstGeom prst="rect">
            <a:avLst/>
          </a:prstGeom>
          <a:noFill/>
        </p:spPr>
        <p:txBody>
          <a:bodyPr wrap="square" rtlCol="0">
            <a:spAutoFit/>
          </a:bodyPr>
          <a:lstStyle/>
          <a:p>
            <a:r>
              <a:rPr lang="en-US" dirty="0"/>
              <a:t>From the above Table we can say -  The </a:t>
            </a:r>
            <a:r>
              <a:rPr lang="en-US" b="1" dirty="0"/>
              <a:t>Salary</a:t>
            </a:r>
            <a:r>
              <a:rPr lang="en-US" dirty="0"/>
              <a:t> for a </a:t>
            </a:r>
            <a:r>
              <a:rPr lang="en-US" b="1" dirty="0"/>
              <a:t>Computer Science Engineer </a:t>
            </a:r>
            <a:r>
              <a:rPr lang="en-US" dirty="0"/>
              <a:t>who takes job in </a:t>
            </a:r>
            <a:r>
              <a:rPr lang="en-US" b="1" dirty="0"/>
              <a:t>Programming Analyst, Software Engineer or Associate Engineer</a:t>
            </a:r>
            <a:r>
              <a:rPr lang="en-US" dirty="0"/>
              <a:t> can earn 2.5 to 3 lakhs</a:t>
            </a:r>
          </a:p>
        </p:txBody>
      </p:sp>
    </p:spTree>
    <p:extLst>
      <p:ext uri="{BB962C8B-B14F-4D97-AF65-F5344CB8AC3E}">
        <p14:creationId xmlns:p14="http://schemas.microsoft.com/office/powerpoint/2010/main" val="1163304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E4BD60-5E0D-4826-9994-5EC375AB7823}"/>
              </a:ext>
            </a:extLst>
          </p:cNvPr>
          <p:cNvSpPr txBox="1"/>
          <p:nvPr/>
        </p:nvSpPr>
        <p:spPr>
          <a:xfrm>
            <a:off x="1179443" y="768626"/>
            <a:ext cx="2227276" cy="523220"/>
          </a:xfrm>
          <a:prstGeom prst="rect">
            <a:avLst/>
          </a:prstGeom>
          <a:noFill/>
        </p:spPr>
        <p:txBody>
          <a:bodyPr wrap="none" rtlCol="0">
            <a:spAutoFit/>
          </a:bodyPr>
          <a:lstStyle/>
          <a:p>
            <a:r>
              <a:rPr lang="en-US" sz="2800" dirty="0">
                <a:solidFill>
                  <a:srgbClr val="FF0000"/>
                </a:solidFill>
              </a:rPr>
              <a:t>CONCLUSION:</a:t>
            </a:r>
          </a:p>
        </p:txBody>
      </p:sp>
      <p:sp>
        <p:nvSpPr>
          <p:cNvPr id="3" name="TextBox 2">
            <a:extLst>
              <a:ext uri="{FF2B5EF4-FFF2-40B4-BE49-F238E27FC236}">
                <a16:creationId xmlns:a16="http://schemas.microsoft.com/office/drawing/2014/main" id="{A9D19108-95D4-4A52-972F-D1877EBD4B9B}"/>
              </a:ext>
            </a:extLst>
          </p:cNvPr>
          <p:cNvSpPr txBox="1"/>
          <p:nvPr/>
        </p:nvSpPr>
        <p:spPr>
          <a:xfrm>
            <a:off x="1417983" y="1868557"/>
            <a:ext cx="467801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We can say </a:t>
            </a:r>
            <a:r>
              <a:rPr lang="en-US" b="1" dirty="0"/>
              <a:t>Age</a:t>
            </a:r>
            <a:r>
              <a:rPr lang="en-US" dirty="0"/>
              <a:t> and </a:t>
            </a:r>
            <a:r>
              <a:rPr lang="en-US" b="1" dirty="0"/>
              <a:t>Experience</a:t>
            </a:r>
            <a:r>
              <a:rPr lang="en-US" dirty="0"/>
              <a:t>  are directly impacts </a:t>
            </a:r>
            <a:r>
              <a:rPr lang="en-US" u="sng" dirty="0"/>
              <a:t>our Salary</a:t>
            </a:r>
            <a:r>
              <a:rPr lang="en-US" dirty="0"/>
              <a:t>.</a:t>
            </a:r>
          </a:p>
          <a:p>
            <a:pPr marL="285750" indent="-285750">
              <a:buFont typeface="Arial" panose="020B0604020202020204" pitchFamily="34" charset="0"/>
              <a:buChar char="•"/>
            </a:pPr>
            <a:r>
              <a:rPr lang="en-US" u="sng" dirty="0"/>
              <a:t>College performance </a:t>
            </a:r>
            <a:r>
              <a:rPr lang="en-US" dirty="0"/>
              <a:t>won’t have much effect on our Salary.</a:t>
            </a:r>
          </a:p>
          <a:p>
            <a:pPr marL="285750" indent="-285750">
              <a:buFont typeface="Arial" panose="020B0604020202020204" pitchFamily="34" charset="0"/>
              <a:buChar char="•"/>
            </a:pPr>
            <a:r>
              <a:rPr lang="en-US" dirty="0"/>
              <a:t>The </a:t>
            </a:r>
            <a:r>
              <a:rPr lang="en-US" b="1" dirty="0"/>
              <a:t>Salary</a:t>
            </a:r>
            <a:r>
              <a:rPr lang="en-US" dirty="0"/>
              <a:t> for a </a:t>
            </a:r>
            <a:r>
              <a:rPr lang="en-US" b="1" dirty="0"/>
              <a:t>Computer Science Engineer </a:t>
            </a:r>
            <a:r>
              <a:rPr lang="en-US" dirty="0"/>
              <a:t>who takes job in </a:t>
            </a:r>
            <a:r>
              <a:rPr lang="en-US" b="1" dirty="0"/>
              <a:t>Programming Analyst, Software Engineer or Associate Engineer</a:t>
            </a:r>
            <a:r>
              <a:rPr lang="en-US" dirty="0"/>
              <a:t> can earn 2.5 to 3 lakhs.</a:t>
            </a:r>
          </a:p>
        </p:txBody>
      </p:sp>
      <p:pic>
        <p:nvPicPr>
          <p:cNvPr id="4" name="Picture 3">
            <a:extLst>
              <a:ext uri="{FF2B5EF4-FFF2-40B4-BE49-F238E27FC236}">
                <a16:creationId xmlns:a16="http://schemas.microsoft.com/office/drawing/2014/main" id="{DA7B3337-ADCF-4F8F-95DA-072FC49ECF6C}"/>
              </a:ext>
            </a:extLst>
          </p:cNvPr>
          <p:cNvPicPr>
            <a:picLocks noChangeAspect="1"/>
          </p:cNvPicPr>
          <p:nvPr/>
        </p:nvPicPr>
        <p:blipFill>
          <a:blip r:embed="rId2"/>
          <a:stretch>
            <a:fillRect/>
          </a:stretch>
        </p:blipFill>
        <p:spPr>
          <a:xfrm>
            <a:off x="7450143" y="1030236"/>
            <a:ext cx="2670279" cy="3843131"/>
          </a:xfrm>
          <a:prstGeom prst="rect">
            <a:avLst/>
          </a:prstGeom>
        </p:spPr>
      </p:pic>
    </p:spTree>
    <p:extLst>
      <p:ext uri="{BB962C8B-B14F-4D97-AF65-F5344CB8AC3E}">
        <p14:creationId xmlns:p14="http://schemas.microsoft.com/office/powerpoint/2010/main" val="914948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6"/>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16"/>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rgbClr val="C00000"/>
                </a:solidFill>
                <a:latin typeface="Libre Baskerville"/>
                <a:ea typeface="Libre Baskerville"/>
                <a:cs typeface="Libre Baskerville"/>
                <a:sym typeface="Libre Baskerville"/>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2CC75-9420-47CB-84DD-90A2CE09539F}"/>
              </a:ext>
            </a:extLst>
          </p:cNvPr>
          <p:cNvSpPr>
            <a:spLocks noGrp="1"/>
          </p:cNvSpPr>
          <p:nvPr>
            <p:ph type="ctrTitle"/>
          </p:nvPr>
        </p:nvSpPr>
        <p:spPr>
          <a:xfrm>
            <a:off x="1524000" y="2728295"/>
            <a:ext cx="9144000" cy="1098067"/>
          </a:xfrm>
        </p:spPr>
        <p:txBody>
          <a:bodyPr/>
          <a:lstStyle/>
          <a:p>
            <a:r>
              <a:rPr lang="en-US" sz="4400" b="1" dirty="0">
                <a:solidFill>
                  <a:srgbClr val="FF0000"/>
                </a:solidFill>
              </a:rPr>
              <a:t>PROJECT ON</a:t>
            </a:r>
            <a:r>
              <a:rPr lang="en-US" dirty="0"/>
              <a:t> </a:t>
            </a:r>
            <a:endParaRPr lang="en-IN" dirty="0"/>
          </a:p>
        </p:txBody>
      </p:sp>
      <p:sp>
        <p:nvSpPr>
          <p:cNvPr id="3" name="Subtitle 2">
            <a:extLst>
              <a:ext uri="{FF2B5EF4-FFF2-40B4-BE49-F238E27FC236}">
                <a16:creationId xmlns:a16="http://schemas.microsoft.com/office/drawing/2014/main" id="{776E1871-C1C0-448F-8955-DFD153D30EAC}"/>
              </a:ext>
            </a:extLst>
          </p:cNvPr>
          <p:cNvSpPr>
            <a:spLocks noGrp="1"/>
          </p:cNvSpPr>
          <p:nvPr>
            <p:ph type="subTitle" idx="1"/>
          </p:nvPr>
        </p:nvSpPr>
        <p:spPr>
          <a:xfrm>
            <a:off x="2796208" y="4129705"/>
            <a:ext cx="6891130" cy="1098067"/>
          </a:xfrm>
        </p:spPr>
        <p:txBody>
          <a:bodyPr/>
          <a:lstStyle/>
          <a:p>
            <a:r>
              <a:rPr lang="en-US" dirty="0"/>
              <a:t>Exploratory Data Analysis on AMEO Dataset</a:t>
            </a:r>
            <a:endParaRPr lang="en-IN" dirty="0"/>
          </a:p>
        </p:txBody>
      </p:sp>
      <p:pic>
        <p:nvPicPr>
          <p:cNvPr id="4" name="Google Shape;97;p13">
            <a:extLst>
              <a:ext uri="{FF2B5EF4-FFF2-40B4-BE49-F238E27FC236}">
                <a16:creationId xmlns:a16="http://schemas.microsoft.com/office/drawing/2014/main" id="{89504D72-37B6-4AFD-A412-AABCBB9B588D}"/>
              </a:ext>
            </a:extLst>
          </p:cNvPr>
          <p:cNvPicPr preferRelativeResize="0"/>
          <p:nvPr/>
        </p:nvPicPr>
        <p:blipFill rotWithShape="1">
          <a:blip r:embed="rId2">
            <a:alphaModFix/>
          </a:blip>
          <a:srcRect/>
          <a:stretch/>
        </p:blipFill>
        <p:spPr>
          <a:xfrm>
            <a:off x="237988" y="631348"/>
            <a:ext cx="11291404" cy="1997759"/>
          </a:xfrm>
          <a:prstGeom prst="rect">
            <a:avLst/>
          </a:prstGeom>
          <a:noFill/>
          <a:ln>
            <a:noFill/>
          </a:ln>
        </p:spPr>
      </p:pic>
      <p:sp>
        <p:nvSpPr>
          <p:cNvPr id="5" name="TextBox 4">
            <a:extLst>
              <a:ext uri="{FF2B5EF4-FFF2-40B4-BE49-F238E27FC236}">
                <a16:creationId xmlns:a16="http://schemas.microsoft.com/office/drawing/2014/main" id="{6DB8F85B-A753-4115-9256-BFD7EF566385}"/>
              </a:ext>
            </a:extLst>
          </p:cNvPr>
          <p:cNvSpPr txBox="1"/>
          <p:nvPr/>
        </p:nvSpPr>
        <p:spPr>
          <a:xfrm>
            <a:off x="8839198" y="4858439"/>
            <a:ext cx="2464905" cy="923330"/>
          </a:xfrm>
          <a:prstGeom prst="rect">
            <a:avLst/>
          </a:prstGeom>
          <a:noFill/>
        </p:spPr>
        <p:txBody>
          <a:bodyPr wrap="square" rtlCol="0">
            <a:spAutoFit/>
          </a:bodyPr>
          <a:lstStyle/>
          <a:p>
            <a:r>
              <a:rPr lang="en-US" dirty="0"/>
              <a:t>BY </a:t>
            </a:r>
          </a:p>
          <a:p>
            <a:r>
              <a:rPr lang="en-US" dirty="0"/>
              <a:t>G V S SREERAM SARMA</a:t>
            </a:r>
          </a:p>
          <a:p>
            <a:r>
              <a:rPr lang="en-US" dirty="0"/>
              <a:t>IN1241203</a:t>
            </a:r>
          </a:p>
        </p:txBody>
      </p:sp>
    </p:spTree>
    <p:extLst>
      <p:ext uri="{BB962C8B-B14F-4D97-AF65-F5344CB8AC3E}">
        <p14:creationId xmlns:p14="http://schemas.microsoft.com/office/powerpoint/2010/main" val="898242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0;p2">
            <a:extLst>
              <a:ext uri="{FF2B5EF4-FFF2-40B4-BE49-F238E27FC236}">
                <a16:creationId xmlns:a16="http://schemas.microsoft.com/office/drawing/2014/main" id="{F1938B5B-7279-41B8-9966-43015F242CFD}"/>
              </a:ext>
            </a:extLst>
          </p:cNvPr>
          <p:cNvSpPr txBox="1"/>
          <p:nvPr/>
        </p:nvSpPr>
        <p:spPr>
          <a:xfrm>
            <a:off x="893088" y="1661481"/>
            <a:ext cx="7007290"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Background ? (B-tech or M-tech)</a:t>
            </a:r>
            <a:endParaRPr dirty="0"/>
          </a:p>
          <a:p>
            <a:pPr marL="285750" marR="0" lvl="0" indent="-285750" algn="l" rtl="0">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Why you want to learn Data Science</a:t>
            </a:r>
            <a:endParaRPr dirty="0"/>
          </a:p>
          <a:p>
            <a:pPr marL="285750" marR="0" lvl="0" indent="-285750" algn="l" rtl="0">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Any work experience</a:t>
            </a:r>
            <a:endParaRPr dirty="0"/>
          </a:p>
          <a:p>
            <a:pPr marL="285750" marR="0" lvl="0" indent="-285750" algn="l" rtl="0">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What like you about </a:t>
            </a:r>
            <a:r>
              <a:rPr lang="en-US" sz="1800" b="0" i="0" u="none" strike="noStrike" cap="none" dirty="0" err="1">
                <a:solidFill>
                  <a:schemeClr val="dk1"/>
                </a:solidFill>
                <a:latin typeface="Calibri"/>
                <a:ea typeface="Calibri"/>
                <a:cs typeface="Calibri"/>
                <a:sym typeface="Calibri"/>
              </a:rPr>
              <a:t>Innomatics</a:t>
            </a:r>
            <a:r>
              <a:rPr lang="en-US" sz="1800" b="0" i="0" u="none" strike="noStrike" cap="none" dirty="0">
                <a:solidFill>
                  <a:schemeClr val="dk1"/>
                </a:solidFill>
                <a:latin typeface="Calibri"/>
                <a:ea typeface="Calibri"/>
                <a:cs typeface="Calibri"/>
                <a:sym typeface="Calibri"/>
              </a:rPr>
              <a:t> Research lab</a:t>
            </a:r>
            <a:endParaRPr dirty="0"/>
          </a:p>
        </p:txBody>
      </p:sp>
      <p:sp>
        <p:nvSpPr>
          <p:cNvPr id="6" name="Google Shape;42;p2">
            <a:extLst>
              <a:ext uri="{FF2B5EF4-FFF2-40B4-BE49-F238E27FC236}">
                <a16:creationId xmlns:a16="http://schemas.microsoft.com/office/drawing/2014/main" id="{717B5CEA-3236-4F3B-910D-3C353EEDF02F}"/>
              </a:ext>
            </a:extLst>
          </p:cNvPr>
          <p:cNvSpPr txBox="1"/>
          <p:nvPr/>
        </p:nvSpPr>
        <p:spPr>
          <a:xfrm>
            <a:off x="565679" y="321663"/>
            <a:ext cx="6099463" cy="49590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0" i="0" u="none" strike="noStrike" cap="none" dirty="0">
                <a:solidFill>
                  <a:schemeClr val="accent2"/>
                </a:solidFill>
                <a:latin typeface="Lato Black"/>
                <a:ea typeface="Lato Black"/>
                <a:cs typeface="Lato Black"/>
                <a:sym typeface="Lato Black"/>
              </a:rPr>
              <a:t>About me</a:t>
            </a:r>
            <a:endParaRPr dirty="0">
              <a:solidFill>
                <a:schemeClr val="accent2"/>
              </a:solidFill>
            </a:endParaRPr>
          </a:p>
        </p:txBody>
      </p:sp>
      <p:pic>
        <p:nvPicPr>
          <p:cNvPr id="2" name="Picture 1">
            <a:extLst>
              <a:ext uri="{FF2B5EF4-FFF2-40B4-BE49-F238E27FC236}">
                <a16:creationId xmlns:a16="http://schemas.microsoft.com/office/drawing/2014/main" id="{741F11A0-C077-4EC4-8F02-EC8479E72C36}"/>
              </a:ext>
            </a:extLst>
          </p:cNvPr>
          <p:cNvPicPr>
            <a:picLocks noChangeAspect="1"/>
          </p:cNvPicPr>
          <p:nvPr/>
        </p:nvPicPr>
        <p:blipFill>
          <a:blip r:embed="rId2"/>
          <a:stretch>
            <a:fillRect/>
          </a:stretch>
        </p:blipFill>
        <p:spPr>
          <a:xfrm>
            <a:off x="159026" y="817568"/>
            <a:ext cx="11873947" cy="5903843"/>
          </a:xfrm>
          <a:prstGeom prst="rect">
            <a:avLst/>
          </a:prstGeom>
        </p:spPr>
      </p:pic>
    </p:spTree>
    <p:extLst>
      <p:ext uri="{BB962C8B-B14F-4D97-AF65-F5344CB8AC3E}">
        <p14:creationId xmlns:p14="http://schemas.microsoft.com/office/powerpoint/2010/main" val="339142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1BD85E-1B9F-42DD-BF78-9A48BDCC7D2D}"/>
              </a:ext>
            </a:extLst>
          </p:cNvPr>
          <p:cNvSpPr txBox="1"/>
          <p:nvPr/>
        </p:nvSpPr>
        <p:spPr>
          <a:xfrm>
            <a:off x="967409" y="715617"/>
            <a:ext cx="4770782" cy="523220"/>
          </a:xfrm>
          <a:prstGeom prst="rect">
            <a:avLst/>
          </a:prstGeom>
          <a:noFill/>
        </p:spPr>
        <p:txBody>
          <a:bodyPr wrap="square" rtlCol="0">
            <a:spAutoFit/>
          </a:bodyPr>
          <a:lstStyle/>
          <a:p>
            <a:r>
              <a:rPr lang="en-US" sz="2800" dirty="0">
                <a:solidFill>
                  <a:srgbClr val="FF0000"/>
                </a:solidFill>
              </a:rPr>
              <a:t>OBJECTIVE OF THE PROJECT</a:t>
            </a:r>
          </a:p>
        </p:txBody>
      </p:sp>
      <p:sp>
        <p:nvSpPr>
          <p:cNvPr id="3" name="TextBox 2">
            <a:extLst>
              <a:ext uri="{FF2B5EF4-FFF2-40B4-BE49-F238E27FC236}">
                <a16:creationId xmlns:a16="http://schemas.microsoft.com/office/drawing/2014/main" id="{643B01F5-0A18-4F7E-BBA1-3DCF62628228}"/>
              </a:ext>
            </a:extLst>
          </p:cNvPr>
          <p:cNvSpPr txBox="1"/>
          <p:nvPr/>
        </p:nvSpPr>
        <p:spPr>
          <a:xfrm>
            <a:off x="1099930" y="1749286"/>
            <a:ext cx="621526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 Aim is to gain the </a:t>
            </a:r>
            <a:r>
              <a:rPr lang="en-US" b="1" dirty="0"/>
              <a:t>insight</a:t>
            </a:r>
            <a:r>
              <a:rPr lang="en-US" dirty="0"/>
              <a:t> and </a:t>
            </a:r>
            <a:r>
              <a:rPr lang="en-US" b="1" dirty="0"/>
              <a:t>understand</a:t>
            </a:r>
            <a:r>
              <a:rPr lang="en-US" dirty="0"/>
              <a:t> the dataset particularly focusing on the relationship between </a:t>
            </a:r>
            <a:r>
              <a:rPr lang="en-US" u="sng" dirty="0"/>
              <a:t>various features and target variable (Salary)</a:t>
            </a:r>
            <a:r>
              <a:rPr lang="en-US" dirty="0"/>
              <a:t>.</a:t>
            </a:r>
          </a:p>
          <a:p>
            <a:pPr marL="285750" indent="-285750">
              <a:buFont typeface="Arial" panose="020B0604020202020204" pitchFamily="34" charset="0"/>
              <a:buChar char="•"/>
            </a:pPr>
            <a:r>
              <a:rPr lang="en-US" dirty="0"/>
              <a:t>Our goals of this analysis to </a:t>
            </a:r>
            <a:r>
              <a:rPr lang="en-US" b="1" dirty="0"/>
              <a:t>DESCRIBE</a:t>
            </a:r>
            <a:r>
              <a:rPr lang="en-US" dirty="0"/>
              <a:t> the dataset and Explore the </a:t>
            </a:r>
            <a:r>
              <a:rPr lang="en-US" b="1" dirty="0"/>
              <a:t>relationship</a:t>
            </a:r>
            <a:r>
              <a:rPr lang="en-US" dirty="0"/>
              <a:t> between  </a:t>
            </a:r>
            <a:r>
              <a:rPr lang="en-US" u="sng" dirty="0"/>
              <a:t>independent and target Variable (Salary).</a:t>
            </a:r>
          </a:p>
        </p:txBody>
      </p:sp>
    </p:spTree>
    <p:extLst>
      <p:ext uri="{BB962C8B-B14F-4D97-AF65-F5344CB8AC3E}">
        <p14:creationId xmlns:p14="http://schemas.microsoft.com/office/powerpoint/2010/main" val="2138430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A7064E-9DE9-4C6E-9DAB-CC53D7AB4C8E}"/>
              </a:ext>
            </a:extLst>
          </p:cNvPr>
          <p:cNvSpPr txBox="1"/>
          <p:nvPr/>
        </p:nvSpPr>
        <p:spPr>
          <a:xfrm>
            <a:off x="1020416" y="742122"/>
            <a:ext cx="6533323" cy="523220"/>
          </a:xfrm>
          <a:prstGeom prst="rect">
            <a:avLst/>
          </a:prstGeom>
          <a:noFill/>
        </p:spPr>
        <p:txBody>
          <a:bodyPr wrap="square" rtlCol="0">
            <a:spAutoFit/>
          </a:bodyPr>
          <a:lstStyle/>
          <a:p>
            <a:r>
              <a:rPr lang="en-US" sz="2800" dirty="0">
                <a:solidFill>
                  <a:srgbClr val="FF0000"/>
                </a:solidFill>
              </a:rPr>
              <a:t>DATA CLEANING AND PREPROCESSING</a:t>
            </a:r>
          </a:p>
        </p:txBody>
      </p:sp>
      <p:sp>
        <p:nvSpPr>
          <p:cNvPr id="3" name="TextBox 2">
            <a:extLst>
              <a:ext uri="{FF2B5EF4-FFF2-40B4-BE49-F238E27FC236}">
                <a16:creationId xmlns:a16="http://schemas.microsoft.com/office/drawing/2014/main" id="{3C8D0FD7-BF10-4C69-9535-1E29A63B5012}"/>
              </a:ext>
            </a:extLst>
          </p:cNvPr>
          <p:cNvSpPr txBox="1"/>
          <p:nvPr/>
        </p:nvSpPr>
        <p:spPr>
          <a:xfrm>
            <a:off x="1139687" y="1948069"/>
            <a:ext cx="9488556" cy="3693319"/>
          </a:xfrm>
          <a:prstGeom prst="rect">
            <a:avLst/>
          </a:prstGeom>
          <a:noFill/>
        </p:spPr>
        <p:txBody>
          <a:bodyPr wrap="square" rtlCol="0">
            <a:spAutoFit/>
          </a:bodyPr>
          <a:lstStyle/>
          <a:p>
            <a:pPr marL="285750" indent="-285750">
              <a:buFont typeface="Arial" panose="020B0604020202020204" pitchFamily="34" charset="0"/>
              <a:buChar char="•"/>
            </a:pPr>
            <a:r>
              <a:rPr lang="en-US" dirty="0"/>
              <a:t>To ensure the accuracy and consistency of our analysis, we convert the data types of ‘Date of joining (DOJ)’ and ‘Date of Leaving (DOL)’ fields to datetime format. The survey was conducted in 2015 by assumption we can change status ‘Present’ with ’31</a:t>
            </a:r>
            <a:r>
              <a:rPr lang="en-US" baseline="30000" dirty="0"/>
              <a:t>st</a:t>
            </a:r>
            <a:r>
              <a:rPr lang="en-US" dirty="0"/>
              <a:t> December 2015’.</a:t>
            </a:r>
          </a:p>
          <a:p>
            <a:pPr marL="285750" indent="-285750">
              <a:buFont typeface="Arial" panose="020B0604020202020204" pitchFamily="34" charset="0"/>
              <a:buChar char="•"/>
            </a:pPr>
            <a:r>
              <a:rPr lang="en-US" dirty="0"/>
              <a:t>First, the columns ‘10board’, ’12board’, ‘</a:t>
            </a:r>
            <a:r>
              <a:rPr lang="en-US" dirty="0" err="1"/>
              <a:t>GraduateYear</a:t>
            </a:r>
            <a:r>
              <a:rPr lang="en-US" dirty="0"/>
              <a:t>’, ‘</a:t>
            </a:r>
            <a:r>
              <a:rPr lang="en-US" dirty="0" err="1"/>
              <a:t>JobCity</a:t>
            </a:r>
            <a:r>
              <a:rPr lang="en-US" dirty="0"/>
              <a:t>’, and ‘Domain’ were processed to replace null values represented by 0 or -1.</a:t>
            </a:r>
          </a:p>
          <a:p>
            <a:pPr marL="285750" indent="-285750">
              <a:buFont typeface="Arial" panose="020B0604020202020204" pitchFamily="34" charset="0"/>
              <a:buChar char="•"/>
            </a:pPr>
            <a:r>
              <a:rPr lang="en-US" dirty="0"/>
              <a:t>Following this columns with over 80% -1 values are present in  ‘</a:t>
            </a:r>
            <a:r>
              <a:rPr lang="en-US" dirty="0" err="1"/>
              <a:t>MechanicalEngg</a:t>
            </a:r>
            <a:r>
              <a:rPr lang="en-US" dirty="0"/>
              <a:t>’, ‘</a:t>
            </a:r>
            <a:r>
              <a:rPr lang="en-US" dirty="0" err="1"/>
              <a:t>ElectricalEngg</a:t>
            </a:r>
            <a:r>
              <a:rPr lang="en-US" dirty="0"/>
              <a:t>’, ‘</a:t>
            </a:r>
            <a:r>
              <a:rPr lang="en-US" dirty="0" err="1"/>
              <a:t>TelecomEngg</a:t>
            </a:r>
            <a:r>
              <a:rPr lang="en-US" dirty="0"/>
              <a:t>’ , and ‘</a:t>
            </a:r>
            <a:r>
              <a:rPr lang="en-US" dirty="0" err="1"/>
              <a:t>CivilEngg</a:t>
            </a:r>
            <a:r>
              <a:rPr lang="en-US" dirty="0"/>
              <a:t>’ were removed.</a:t>
            </a:r>
          </a:p>
          <a:p>
            <a:pPr marL="285750" indent="-285750">
              <a:buFont typeface="Arial" panose="020B0604020202020204" pitchFamily="34" charset="0"/>
              <a:buChar char="•"/>
            </a:pPr>
            <a:r>
              <a:rPr lang="en-US" dirty="0"/>
              <a:t>The remaining optional subjects columns -1 values are replaced with  0 value which means that there are not pursued.</a:t>
            </a:r>
          </a:p>
          <a:p>
            <a:pPr marL="285750" indent="-285750">
              <a:buFont typeface="Arial" panose="020B0604020202020204" pitchFamily="34" charset="0"/>
              <a:buChar char="•"/>
            </a:pPr>
            <a:r>
              <a:rPr lang="en-US" dirty="0"/>
              <a:t>An additional column representing age has been include into the dataset by </a:t>
            </a:r>
            <a:r>
              <a:rPr lang="en-US" dirty="0" err="1"/>
              <a:t>substracting</a:t>
            </a:r>
            <a:r>
              <a:rPr lang="en-US" dirty="0"/>
              <a:t> the year of birth with present year.</a:t>
            </a:r>
          </a:p>
          <a:p>
            <a:pPr marL="285750" indent="-285750">
              <a:buFont typeface="Arial" panose="020B0604020202020204" pitchFamily="34" charset="0"/>
              <a:buChar char="•"/>
            </a:pPr>
            <a:r>
              <a:rPr lang="en-US" dirty="0"/>
              <a:t>Another feature , ‘Experience’ is introduced by </a:t>
            </a:r>
            <a:r>
              <a:rPr lang="en-US" dirty="0" err="1"/>
              <a:t>substracting</a:t>
            </a:r>
            <a:r>
              <a:rPr lang="en-US" dirty="0"/>
              <a:t> the ‘Date of leaving’ from the ‘Date of joining’. This indicate the experience of employees with in a company.</a:t>
            </a:r>
          </a:p>
        </p:txBody>
      </p:sp>
    </p:spTree>
    <p:extLst>
      <p:ext uri="{BB962C8B-B14F-4D97-AF65-F5344CB8AC3E}">
        <p14:creationId xmlns:p14="http://schemas.microsoft.com/office/powerpoint/2010/main" val="1154064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F1838E-DA72-4C05-AAA6-AC66D54E2D79}"/>
              </a:ext>
            </a:extLst>
          </p:cNvPr>
          <p:cNvSpPr txBox="1"/>
          <p:nvPr/>
        </p:nvSpPr>
        <p:spPr>
          <a:xfrm>
            <a:off x="861391" y="622852"/>
            <a:ext cx="3035062" cy="523220"/>
          </a:xfrm>
          <a:prstGeom prst="rect">
            <a:avLst/>
          </a:prstGeom>
          <a:noFill/>
        </p:spPr>
        <p:txBody>
          <a:bodyPr wrap="none" rtlCol="0">
            <a:spAutoFit/>
          </a:bodyPr>
          <a:lstStyle/>
          <a:p>
            <a:r>
              <a:rPr lang="en-US" sz="2800" dirty="0">
                <a:solidFill>
                  <a:srgbClr val="FF0000"/>
                </a:solidFill>
              </a:rPr>
              <a:t>Univariate Analysis:</a:t>
            </a:r>
          </a:p>
        </p:txBody>
      </p:sp>
      <p:pic>
        <p:nvPicPr>
          <p:cNvPr id="3" name="Picture 2">
            <a:extLst>
              <a:ext uri="{FF2B5EF4-FFF2-40B4-BE49-F238E27FC236}">
                <a16:creationId xmlns:a16="http://schemas.microsoft.com/office/drawing/2014/main" id="{1B3E343A-A3E7-4C7C-9B45-BD3F8809633F}"/>
              </a:ext>
            </a:extLst>
          </p:cNvPr>
          <p:cNvPicPr>
            <a:picLocks noChangeAspect="1"/>
          </p:cNvPicPr>
          <p:nvPr/>
        </p:nvPicPr>
        <p:blipFill>
          <a:blip r:embed="rId2"/>
          <a:stretch>
            <a:fillRect/>
          </a:stretch>
        </p:blipFill>
        <p:spPr>
          <a:xfrm>
            <a:off x="637761" y="1146072"/>
            <a:ext cx="3947491" cy="2585148"/>
          </a:xfrm>
          <a:prstGeom prst="rect">
            <a:avLst/>
          </a:prstGeom>
        </p:spPr>
      </p:pic>
      <p:pic>
        <p:nvPicPr>
          <p:cNvPr id="4" name="Picture 3">
            <a:extLst>
              <a:ext uri="{FF2B5EF4-FFF2-40B4-BE49-F238E27FC236}">
                <a16:creationId xmlns:a16="http://schemas.microsoft.com/office/drawing/2014/main" id="{EF23330F-6116-4501-B849-DBD2B090A6A7}"/>
              </a:ext>
            </a:extLst>
          </p:cNvPr>
          <p:cNvPicPr>
            <a:picLocks noChangeAspect="1"/>
          </p:cNvPicPr>
          <p:nvPr/>
        </p:nvPicPr>
        <p:blipFill>
          <a:blip r:embed="rId3"/>
          <a:stretch>
            <a:fillRect/>
          </a:stretch>
        </p:blipFill>
        <p:spPr>
          <a:xfrm>
            <a:off x="5088523" y="119144"/>
            <a:ext cx="4426537" cy="3612076"/>
          </a:xfrm>
          <a:prstGeom prst="rect">
            <a:avLst/>
          </a:prstGeom>
        </p:spPr>
      </p:pic>
      <p:pic>
        <p:nvPicPr>
          <p:cNvPr id="6" name="Picture 5">
            <a:extLst>
              <a:ext uri="{FF2B5EF4-FFF2-40B4-BE49-F238E27FC236}">
                <a16:creationId xmlns:a16="http://schemas.microsoft.com/office/drawing/2014/main" id="{69EC33F8-065C-432B-9728-61E542948871}"/>
              </a:ext>
            </a:extLst>
          </p:cNvPr>
          <p:cNvPicPr>
            <a:picLocks noChangeAspect="1"/>
          </p:cNvPicPr>
          <p:nvPr/>
        </p:nvPicPr>
        <p:blipFill>
          <a:blip r:embed="rId4"/>
          <a:stretch>
            <a:fillRect/>
          </a:stretch>
        </p:blipFill>
        <p:spPr>
          <a:xfrm>
            <a:off x="714826" y="3731220"/>
            <a:ext cx="4055957" cy="2995851"/>
          </a:xfrm>
          <a:prstGeom prst="rect">
            <a:avLst/>
          </a:prstGeom>
        </p:spPr>
      </p:pic>
      <p:sp>
        <p:nvSpPr>
          <p:cNvPr id="7" name="TextBox 6">
            <a:extLst>
              <a:ext uri="{FF2B5EF4-FFF2-40B4-BE49-F238E27FC236}">
                <a16:creationId xmlns:a16="http://schemas.microsoft.com/office/drawing/2014/main" id="{B57FD738-5DCC-4B46-A4F2-498EEF81E47A}"/>
              </a:ext>
            </a:extLst>
          </p:cNvPr>
          <p:cNvSpPr txBox="1"/>
          <p:nvPr/>
        </p:nvSpPr>
        <p:spPr>
          <a:xfrm>
            <a:off x="6387548" y="4134678"/>
            <a:ext cx="405595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Experience ranged till 4-years and Histogram is positively skewed distribution</a:t>
            </a:r>
          </a:p>
          <a:p>
            <a:pPr marL="285750" indent="-285750">
              <a:buFont typeface="Arial" panose="020B0604020202020204" pitchFamily="34" charset="0"/>
              <a:buChar char="•"/>
            </a:pPr>
            <a:r>
              <a:rPr lang="en-US" dirty="0"/>
              <a:t>In salary we can observe that Histogram is positively skewed distribution with high concentration of observations having high salary.</a:t>
            </a:r>
          </a:p>
        </p:txBody>
      </p:sp>
    </p:spTree>
    <p:extLst>
      <p:ext uri="{BB962C8B-B14F-4D97-AF65-F5344CB8AC3E}">
        <p14:creationId xmlns:p14="http://schemas.microsoft.com/office/powerpoint/2010/main" val="1706038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4B7124-2398-44BC-A9FA-AF2FE4759C61}"/>
              </a:ext>
            </a:extLst>
          </p:cNvPr>
          <p:cNvPicPr>
            <a:picLocks noChangeAspect="1"/>
          </p:cNvPicPr>
          <p:nvPr/>
        </p:nvPicPr>
        <p:blipFill>
          <a:blip r:embed="rId2"/>
          <a:stretch>
            <a:fillRect/>
          </a:stretch>
        </p:blipFill>
        <p:spPr>
          <a:xfrm>
            <a:off x="95458" y="0"/>
            <a:ext cx="4582560" cy="3407342"/>
          </a:xfrm>
          <a:prstGeom prst="rect">
            <a:avLst/>
          </a:prstGeom>
        </p:spPr>
      </p:pic>
      <p:pic>
        <p:nvPicPr>
          <p:cNvPr id="3" name="Picture 2">
            <a:extLst>
              <a:ext uri="{FF2B5EF4-FFF2-40B4-BE49-F238E27FC236}">
                <a16:creationId xmlns:a16="http://schemas.microsoft.com/office/drawing/2014/main" id="{5018EF3B-7D51-4543-A9A4-AA7E2A04B78C}"/>
              </a:ext>
            </a:extLst>
          </p:cNvPr>
          <p:cNvPicPr>
            <a:picLocks noChangeAspect="1"/>
          </p:cNvPicPr>
          <p:nvPr/>
        </p:nvPicPr>
        <p:blipFill>
          <a:blip r:embed="rId3"/>
          <a:stretch>
            <a:fillRect/>
          </a:stretch>
        </p:blipFill>
        <p:spPr>
          <a:xfrm>
            <a:off x="4678018" y="109579"/>
            <a:ext cx="4306956" cy="3188184"/>
          </a:xfrm>
          <a:prstGeom prst="rect">
            <a:avLst/>
          </a:prstGeom>
        </p:spPr>
      </p:pic>
      <p:pic>
        <p:nvPicPr>
          <p:cNvPr id="4" name="Picture 3">
            <a:extLst>
              <a:ext uri="{FF2B5EF4-FFF2-40B4-BE49-F238E27FC236}">
                <a16:creationId xmlns:a16="http://schemas.microsoft.com/office/drawing/2014/main" id="{7A8CA983-624B-488F-8C00-49C29A455011}"/>
              </a:ext>
            </a:extLst>
          </p:cNvPr>
          <p:cNvPicPr>
            <a:picLocks noChangeAspect="1"/>
          </p:cNvPicPr>
          <p:nvPr/>
        </p:nvPicPr>
        <p:blipFill>
          <a:blip r:embed="rId4"/>
          <a:stretch>
            <a:fillRect/>
          </a:stretch>
        </p:blipFill>
        <p:spPr>
          <a:xfrm>
            <a:off x="390110" y="3407342"/>
            <a:ext cx="4386714" cy="3313043"/>
          </a:xfrm>
          <a:prstGeom prst="rect">
            <a:avLst/>
          </a:prstGeom>
        </p:spPr>
      </p:pic>
      <p:pic>
        <p:nvPicPr>
          <p:cNvPr id="5" name="Picture 4">
            <a:extLst>
              <a:ext uri="{FF2B5EF4-FFF2-40B4-BE49-F238E27FC236}">
                <a16:creationId xmlns:a16="http://schemas.microsoft.com/office/drawing/2014/main" id="{87C7A996-D0D5-49DF-864C-636652AD65CC}"/>
              </a:ext>
            </a:extLst>
          </p:cNvPr>
          <p:cNvPicPr>
            <a:picLocks noChangeAspect="1"/>
          </p:cNvPicPr>
          <p:nvPr/>
        </p:nvPicPr>
        <p:blipFill>
          <a:blip r:embed="rId5"/>
          <a:stretch>
            <a:fillRect/>
          </a:stretch>
        </p:blipFill>
        <p:spPr>
          <a:xfrm>
            <a:off x="4776824" y="3434094"/>
            <a:ext cx="4088880" cy="3395870"/>
          </a:xfrm>
          <a:prstGeom prst="rect">
            <a:avLst/>
          </a:prstGeom>
        </p:spPr>
      </p:pic>
      <p:sp>
        <p:nvSpPr>
          <p:cNvPr id="6" name="TextBox 5">
            <a:extLst>
              <a:ext uri="{FF2B5EF4-FFF2-40B4-BE49-F238E27FC236}">
                <a16:creationId xmlns:a16="http://schemas.microsoft.com/office/drawing/2014/main" id="{9F332BFF-CC47-4EEE-85DE-27D803323BD5}"/>
              </a:ext>
            </a:extLst>
          </p:cNvPr>
          <p:cNvSpPr txBox="1"/>
          <p:nvPr/>
        </p:nvSpPr>
        <p:spPr>
          <a:xfrm>
            <a:off x="9289774" y="543339"/>
            <a:ext cx="2570922"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 10</a:t>
            </a:r>
            <a:r>
              <a:rPr lang="en-US" baseline="30000" dirty="0"/>
              <a:t>th</a:t>
            </a:r>
            <a:r>
              <a:rPr lang="en-US" dirty="0"/>
              <a:t> around Half of the students achieved 75% or more.</a:t>
            </a:r>
          </a:p>
          <a:p>
            <a:pPr marL="285750" indent="-285750">
              <a:buFont typeface="Arial" panose="020B0604020202020204" pitchFamily="34" charset="0"/>
              <a:buChar char="•"/>
            </a:pPr>
            <a:r>
              <a:rPr lang="en-US" dirty="0"/>
              <a:t>In 12</a:t>
            </a:r>
            <a:r>
              <a:rPr lang="en-US" baseline="30000" dirty="0"/>
              <a:t>th</a:t>
            </a:r>
            <a:r>
              <a:rPr lang="en-US" dirty="0"/>
              <a:t> around Half of the students achieved 75% or less.</a:t>
            </a:r>
          </a:p>
          <a:p>
            <a:pPr marL="285750" indent="-285750">
              <a:buFont typeface="Arial" panose="020B0604020202020204" pitchFamily="34" charset="0"/>
              <a:buChar char="•"/>
            </a:pPr>
            <a:r>
              <a:rPr lang="en-US" dirty="0"/>
              <a:t>In </a:t>
            </a:r>
            <a:r>
              <a:rPr lang="en-US" dirty="0" err="1"/>
              <a:t>collegeGPA</a:t>
            </a:r>
            <a:r>
              <a:rPr lang="en-US" dirty="0"/>
              <a:t>  most of students had GPA between 65% and 80%.</a:t>
            </a:r>
          </a:p>
        </p:txBody>
      </p:sp>
    </p:spTree>
    <p:extLst>
      <p:ext uri="{BB962C8B-B14F-4D97-AF65-F5344CB8AC3E}">
        <p14:creationId xmlns:p14="http://schemas.microsoft.com/office/powerpoint/2010/main" val="3566212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7FDBCA-57ED-4218-873B-05DE289E7403}"/>
              </a:ext>
            </a:extLst>
          </p:cNvPr>
          <p:cNvPicPr>
            <a:picLocks noChangeAspect="1"/>
          </p:cNvPicPr>
          <p:nvPr/>
        </p:nvPicPr>
        <p:blipFill>
          <a:blip r:embed="rId2"/>
          <a:stretch>
            <a:fillRect/>
          </a:stretch>
        </p:blipFill>
        <p:spPr>
          <a:xfrm>
            <a:off x="105190" y="1"/>
            <a:ext cx="5314950" cy="3289170"/>
          </a:xfrm>
          <a:prstGeom prst="rect">
            <a:avLst/>
          </a:prstGeom>
        </p:spPr>
      </p:pic>
      <p:pic>
        <p:nvPicPr>
          <p:cNvPr id="3" name="Picture 2">
            <a:extLst>
              <a:ext uri="{FF2B5EF4-FFF2-40B4-BE49-F238E27FC236}">
                <a16:creationId xmlns:a16="http://schemas.microsoft.com/office/drawing/2014/main" id="{59B71960-A10B-4CA0-8473-0A65AC88BB0C}"/>
              </a:ext>
            </a:extLst>
          </p:cNvPr>
          <p:cNvPicPr>
            <a:picLocks noChangeAspect="1"/>
          </p:cNvPicPr>
          <p:nvPr/>
        </p:nvPicPr>
        <p:blipFill>
          <a:blip r:embed="rId3"/>
          <a:stretch>
            <a:fillRect/>
          </a:stretch>
        </p:blipFill>
        <p:spPr>
          <a:xfrm>
            <a:off x="105190" y="3289171"/>
            <a:ext cx="4650068" cy="3386626"/>
          </a:xfrm>
          <a:prstGeom prst="rect">
            <a:avLst/>
          </a:prstGeom>
        </p:spPr>
      </p:pic>
      <p:pic>
        <p:nvPicPr>
          <p:cNvPr id="4" name="Picture 3">
            <a:extLst>
              <a:ext uri="{FF2B5EF4-FFF2-40B4-BE49-F238E27FC236}">
                <a16:creationId xmlns:a16="http://schemas.microsoft.com/office/drawing/2014/main" id="{01C99A32-D813-4312-B7B2-872534EEC198}"/>
              </a:ext>
            </a:extLst>
          </p:cNvPr>
          <p:cNvPicPr>
            <a:picLocks noChangeAspect="1"/>
          </p:cNvPicPr>
          <p:nvPr/>
        </p:nvPicPr>
        <p:blipFill>
          <a:blip r:embed="rId4"/>
          <a:stretch>
            <a:fillRect/>
          </a:stretch>
        </p:blipFill>
        <p:spPr>
          <a:xfrm>
            <a:off x="5420140" y="0"/>
            <a:ext cx="5698704" cy="2690812"/>
          </a:xfrm>
          <a:prstGeom prst="rect">
            <a:avLst/>
          </a:prstGeom>
        </p:spPr>
      </p:pic>
      <p:pic>
        <p:nvPicPr>
          <p:cNvPr id="5" name="Picture 4">
            <a:extLst>
              <a:ext uri="{FF2B5EF4-FFF2-40B4-BE49-F238E27FC236}">
                <a16:creationId xmlns:a16="http://schemas.microsoft.com/office/drawing/2014/main" id="{A600E3B5-4E5D-43BA-91C4-FF32F5C93385}"/>
              </a:ext>
            </a:extLst>
          </p:cNvPr>
          <p:cNvPicPr>
            <a:picLocks noChangeAspect="1"/>
          </p:cNvPicPr>
          <p:nvPr/>
        </p:nvPicPr>
        <p:blipFill>
          <a:blip r:embed="rId5"/>
          <a:stretch>
            <a:fillRect/>
          </a:stretch>
        </p:blipFill>
        <p:spPr>
          <a:xfrm>
            <a:off x="4001196" y="3144736"/>
            <a:ext cx="4573788" cy="2690813"/>
          </a:xfrm>
          <a:prstGeom prst="rect">
            <a:avLst/>
          </a:prstGeom>
        </p:spPr>
      </p:pic>
      <p:sp>
        <p:nvSpPr>
          <p:cNvPr id="6" name="TextBox 5">
            <a:extLst>
              <a:ext uri="{FF2B5EF4-FFF2-40B4-BE49-F238E27FC236}">
                <a16:creationId xmlns:a16="http://schemas.microsoft.com/office/drawing/2014/main" id="{6A277355-5E1C-43CA-BC5B-F397FBA2730B}"/>
              </a:ext>
            </a:extLst>
          </p:cNvPr>
          <p:cNvSpPr txBox="1"/>
          <p:nvPr/>
        </p:nvSpPr>
        <p:spPr>
          <a:xfrm>
            <a:off x="9210260" y="2920481"/>
            <a:ext cx="2782957"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 terms of Designation Software Engineer as most prevalent followed by software developer, system engineer.</a:t>
            </a:r>
          </a:p>
          <a:p>
            <a:pPr marL="285750" indent="-285750">
              <a:buFont typeface="Arial" panose="020B0604020202020204" pitchFamily="34" charset="0"/>
              <a:buChar char="•"/>
            </a:pPr>
            <a:r>
              <a:rPr lang="en-US" dirty="0"/>
              <a:t>Regarding Job  City preference Bangalore stands out for job placements followed by Noida.</a:t>
            </a:r>
          </a:p>
          <a:p>
            <a:pPr marL="285750" indent="-285750">
              <a:buFont typeface="Arial" panose="020B0604020202020204" pitchFamily="34" charset="0"/>
              <a:buChar char="•"/>
            </a:pPr>
            <a:r>
              <a:rPr lang="en-US" dirty="0"/>
              <a:t>CBSE emerges as the most school board.</a:t>
            </a:r>
          </a:p>
        </p:txBody>
      </p:sp>
    </p:spTree>
    <p:extLst>
      <p:ext uri="{BB962C8B-B14F-4D97-AF65-F5344CB8AC3E}">
        <p14:creationId xmlns:p14="http://schemas.microsoft.com/office/powerpoint/2010/main" val="1932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F87841-AC13-4B73-8FCC-866647D4414B}"/>
              </a:ext>
            </a:extLst>
          </p:cNvPr>
          <p:cNvPicPr>
            <a:picLocks noChangeAspect="1"/>
          </p:cNvPicPr>
          <p:nvPr/>
        </p:nvPicPr>
        <p:blipFill>
          <a:blip r:embed="rId2"/>
          <a:stretch>
            <a:fillRect/>
          </a:stretch>
        </p:blipFill>
        <p:spPr>
          <a:xfrm>
            <a:off x="121962" y="106017"/>
            <a:ext cx="2772913" cy="2915479"/>
          </a:xfrm>
          <a:prstGeom prst="rect">
            <a:avLst/>
          </a:prstGeom>
        </p:spPr>
      </p:pic>
      <p:pic>
        <p:nvPicPr>
          <p:cNvPr id="3" name="Picture 2">
            <a:extLst>
              <a:ext uri="{FF2B5EF4-FFF2-40B4-BE49-F238E27FC236}">
                <a16:creationId xmlns:a16="http://schemas.microsoft.com/office/drawing/2014/main" id="{35531A3C-EB29-4CBB-A66F-EA8D65CA81A6}"/>
              </a:ext>
            </a:extLst>
          </p:cNvPr>
          <p:cNvPicPr>
            <a:picLocks noChangeAspect="1"/>
          </p:cNvPicPr>
          <p:nvPr/>
        </p:nvPicPr>
        <p:blipFill>
          <a:blip r:embed="rId3"/>
          <a:stretch>
            <a:fillRect/>
          </a:stretch>
        </p:blipFill>
        <p:spPr>
          <a:xfrm>
            <a:off x="3562350" y="106017"/>
            <a:ext cx="4269685" cy="2991437"/>
          </a:xfrm>
          <a:prstGeom prst="rect">
            <a:avLst/>
          </a:prstGeom>
        </p:spPr>
      </p:pic>
      <p:pic>
        <p:nvPicPr>
          <p:cNvPr id="4" name="Picture 3">
            <a:extLst>
              <a:ext uri="{FF2B5EF4-FFF2-40B4-BE49-F238E27FC236}">
                <a16:creationId xmlns:a16="http://schemas.microsoft.com/office/drawing/2014/main" id="{03523B31-3160-49DB-9C89-6B13C715906E}"/>
              </a:ext>
            </a:extLst>
          </p:cNvPr>
          <p:cNvPicPr>
            <a:picLocks noChangeAspect="1"/>
          </p:cNvPicPr>
          <p:nvPr/>
        </p:nvPicPr>
        <p:blipFill>
          <a:blip r:embed="rId4"/>
          <a:stretch>
            <a:fillRect/>
          </a:stretch>
        </p:blipFill>
        <p:spPr>
          <a:xfrm>
            <a:off x="7832034" y="0"/>
            <a:ext cx="4359965" cy="3104736"/>
          </a:xfrm>
          <a:prstGeom prst="rect">
            <a:avLst/>
          </a:prstGeom>
        </p:spPr>
      </p:pic>
      <p:pic>
        <p:nvPicPr>
          <p:cNvPr id="5" name="Picture 4">
            <a:extLst>
              <a:ext uri="{FF2B5EF4-FFF2-40B4-BE49-F238E27FC236}">
                <a16:creationId xmlns:a16="http://schemas.microsoft.com/office/drawing/2014/main" id="{D332BBFC-919A-4F5D-B41B-CCD23743E5A2}"/>
              </a:ext>
            </a:extLst>
          </p:cNvPr>
          <p:cNvPicPr>
            <a:picLocks noChangeAspect="1"/>
          </p:cNvPicPr>
          <p:nvPr/>
        </p:nvPicPr>
        <p:blipFill>
          <a:blip r:embed="rId5"/>
          <a:stretch>
            <a:fillRect/>
          </a:stretch>
        </p:blipFill>
        <p:spPr>
          <a:xfrm>
            <a:off x="0" y="3021496"/>
            <a:ext cx="5287202" cy="3265625"/>
          </a:xfrm>
          <a:prstGeom prst="rect">
            <a:avLst/>
          </a:prstGeom>
        </p:spPr>
      </p:pic>
      <p:sp>
        <p:nvSpPr>
          <p:cNvPr id="6" name="TextBox 5">
            <a:extLst>
              <a:ext uri="{FF2B5EF4-FFF2-40B4-BE49-F238E27FC236}">
                <a16:creationId xmlns:a16="http://schemas.microsoft.com/office/drawing/2014/main" id="{99265260-3553-4366-B937-D2D60CEB5FB3}"/>
              </a:ext>
            </a:extLst>
          </p:cNvPr>
          <p:cNvSpPr txBox="1"/>
          <p:nvPr/>
        </p:nvSpPr>
        <p:spPr>
          <a:xfrm>
            <a:off x="6321287" y="3429000"/>
            <a:ext cx="514184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Gender Distribution have an imbalance with larger male population compared to Female.</a:t>
            </a:r>
          </a:p>
          <a:p>
            <a:pPr marL="285750" indent="-285750">
              <a:buFont typeface="Arial" panose="020B0604020202020204" pitchFamily="34" charset="0"/>
              <a:buChar char="•"/>
            </a:pPr>
            <a:r>
              <a:rPr lang="en-US" dirty="0"/>
              <a:t>Junior Manager have the highest salary followed with senior develop.</a:t>
            </a:r>
          </a:p>
          <a:p>
            <a:pPr marL="285750" indent="-285750">
              <a:buFont typeface="Arial" panose="020B0604020202020204" pitchFamily="34" charset="0"/>
              <a:buChar char="•"/>
            </a:pPr>
            <a:r>
              <a:rPr lang="en-US" dirty="0"/>
              <a:t>There is no significant correlation between 10</a:t>
            </a:r>
            <a:r>
              <a:rPr lang="en-US" baseline="30000" dirty="0"/>
              <a:t>th</a:t>
            </a:r>
            <a:r>
              <a:rPr lang="en-US" dirty="0"/>
              <a:t> an 12</a:t>
            </a:r>
            <a:r>
              <a:rPr lang="en-US" baseline="30000" dirty="0"/>
              <a:t>th</a:t>
            </a:r>
            <a:r>
              <a:rPr lang="en-US" dirty="0"/>
              <a:t> percentage on salary.</a:t>
            </a:r>
          </a:p>
        </p:txBody>
      </p:sp>
    </p:spTree>
    <p:extLst>
      <p:ext uri="{BB962C8B-B14F-4D97-AF65-F5344CB8AC3E}">
        <p14:creationId xmlns:p14="http://schemas.microsoft.com/office/powerpoint/2010/main" val="2445834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196</TotalTime>
  <Words>597</Words>
  <Application>Microsoft Office PowerPoint</Application>
  <PresentationFormat>Widescreen</PresentationFormat>
  <Paragraphs>44</Paragraphs>
  <Slides>13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Lato Black</vt:lpstr>
      <vt:lpstr>Libre Baskerville</vt:lpstr>
      <vt:lpstr>Noto Sans Symbols</vt:lpstr>
      <vt:lpstr>Office Theme</vt:lpstr>
      <vt:lpstr>PowerPoint Presentation</vt:lpstr>
      <vt:lpstr>PROJECT 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sss</dc:creator>
  <cp:lastModifiedBy>Administrator</cp:lastModifiedBy>
  <cp:revision>16</cp:revision>
  <dcterms:created xsi:type="dcterms:W3CDTF">2021-02-16T05:19:01Z</dcterms:created>
  <dcterms:modified xsi:type="dcterms:W3CDTF">2024-02-23T08:51:52Z</dcterms:modified>
</cp:coreProperties>
</file>